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2" r:id="rId2"/>
    <p:sldMasterId id="2147483674" r:id="rId3"/>
    <p:sldMasterId id="2147483668" r:id="rId4"/>
    <p:sldMasterId id="2147483680" r:id="rId5"/>
    <p:sldMasterId id="2147483686" r:id="rId6"/>
    <p:sldMasterId id="2147483692" r:id="rId7"/>
  </p:sldMasterIdLst>
  <p:notesMasterIdLst>
    <p:notesMasterId r:id="rId40"/>
  </p:notesMasterIdLst>
  <p:handoutMasterIdLst>
    <p:handoutMasterId r:id="rId41"/>
  </p:handoutMasterIdLst>
  <p:sldIdLst>
    <p:sldId id="265" r:id="rId8"/>
    <p:sldId id="267" r:id="rId9"/>
    <p:sldId id="295" r:id="rId10"/>
    <p:sldId id="268" r:id="rId11"/>
    <p:sldId id="269" r:id="rId12"/>
    <p:sldId id="270" r:id="rId13"/>
    <p:sldId id="296" r:id="rId14"/>
    <p:sldId id="274" r:id="rId15"/>
    <p:sldId id="271" r:id="rId16"/>
    <p:sldId id="303" r:id="rId17"/>
    <p:sldId id="297" r:id="rId18"/>
    <p:sldId id="278" r:id="rId19"/>
    <p:sldId id="276" r:id="rId20"/>
    <p:sldId id="304" r:id="rId21"/>
    <p:sldId id="277" r:id="rId22"/>
    <p:sldId id="298" r:id="rId23"/>
    <p:sldId id="280" r:id="rId24"/>
    <p:sldId id="281" r:id="rId25"/>
    <p:sldId id="305" r:id="rId26"/>
    <p:sldId id="282" r:id="rId27"/>
    <p:sldId id="285" r:id="rId28"/>
    <p:sldId id="292" r:id="rId29"/>
    <p:sldId id="300" r:id="rId30"/>
    <p:sldId id="286" r:id="rId31"/>
    <p:sldId id="291" r:id="rId32"/>
    <p:sldId id="293" r:id="rId33"/>
    <p:sldId id="301" r:id="rId34"/>
    <p:sldId id="294" r:id="rId35"/>
    <p:sldId id="288" r:id="rId36"/>
    <p:sldId id="289" r:id="rId37"/>
    <p:sldId id="290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5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27"/>
  </p:normalViewPr>
  <p:slideViewPr>
    <p:cSldViewPr snapToGrid="0">
      <p:cViewPr varScale="1">
        <p:scale>
          <a:sx n="107" d="100"/>
          <a:sy n="107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40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80B003-DC8F-027B-8B5C-2948A3701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6C30-BF42-E8E9-2B72-78B74027F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02733-A294-F643-A156-A945EA381902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C67C4-0030-4BB7-67C6-BD4ECDD28B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B89AA-8848-1E2C-F948-C5AD7D796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61053-D67A-344C-91E7-CE83442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9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84D6D-7B93-4382-BEF3-C9985BB8279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DF3F7-645B-4278-AA45-F40C8143B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3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https://www.analyticsvidhya.com/blog/2021/07/ai-vs-ml-vs-dl-lets-understand-the-difference/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2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https://arxiv.org/ftp/arxiv/papers/2006/2006.11374.pdf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62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Derivations: https://www.cs.toronto.edu/~rgrosse/courses/csc421_2019/slides/lec04.pdf</a:t>
            </a:r>
            <a:br>
              <a:rPr lang="en-US" dirty="0"/>
            </a:br>
            <a:r>
              <a:rPr lang="en-US" dirty="0"/>
              <a:t>Backpropagation Image: https://stats.stackexchange.com/questions/267486/backpropagation-algorithm-in-neural-networks-nn-with-logistic-activation-funct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8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 images: https://www.sciencedirect.com/topics/mathematics/convolutional-layer</a:t>
            </a:r>
            <a:br>
              <a:rPr lang="en-US" dirty="0"/>
            </a:br>
            <a:r>
              <a:rPr lang="en-US" dirty="0" err="1"/>
              <a:t>ConvNet</a:t>
            </a:r>
            <a:r>
              <a:rPr lang="en-US" dirty="0"/>
              <a:t> </a:t>
            </a:r>
            <a:r>
              <a:rPr lang="en-US" dirty="0" err="1"/>
              <a:t>Image:https</a:t>
            </a:r>
            <a:r>
              <a:rPr lang="en-US" dirty="0"/>
              <a:t>://www.mdpi.com/1424-8220/21/6/2188</a:t>
            </a:r>
          </a:p>
          <a:p>
            <a:r>
              <a:rPr lang="en-US" dirty="0"/>
              <a:t>Bottom Right model: https://ieeexplore.ieee.org/document/9926767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1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https://oi.readthedocs.io/en/latest/computer_vision/cnn/densenet.html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97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https://arxiv.org/abs/1706.03762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https://machinelearningmastery.com/a-gentle-introduction-to-positional-encoding-in-transformer-models-part-1/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8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image: https://towardsdatascience.com/7-of-the-most-commonly-used-regression-algorithms-and-how-to-choose-the-right-one-fc3c8890f9e3</a:t>
            </a:r>
          </a:p>
          <a:p>
            <a:r>
              <a:rPr lang="en-US" dirty="0"/>
              <a:t>Bottom Image: https://www.researchgate.net/publication/341478640_An_Overview_of_Privacy_in_Machine_Learning</a:t>
            </a:r>
          </a:p>
          <a:p>
            <a:r>
              <a:rPr lang="en-US" dirty="0"/>
              <a:t>Useful Video: https://www.youtube.com/watch?v=XJVdnJiyCho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47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https://community.singularitynet.io/t/top-10-ai-applications-in-healthcare-that-can-save-150-billion-annually-according-to-accenture/746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2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https://www.cs.toronto.edu/~rgrosse/courses/csc421_2019/slides/lec02.pdf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https://www.cs.toronto.edu/~rgrosse/courses/csc421_2019/slides/lec02.pdf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https://www.cs.toronto.edu/~rgrosse/courses/csc421_2019/slides/lec02.pdf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https://elearningindustry.com/machine-learning-process-and-scenarios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https://towardsdatascience.com/logistic-regression-and-decision-boundary-eab6e00c1e8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https://www.cs.toronto.edu/~rgrosse/courses/csc311_f21/lectures/lec01.pdf</a:t>
            </a:r>
            <a:br>
              <a:rPr lang="en-US" dirty="0"/>
            </a:br>
            <a:r>
              <a:rPr lang="en-US" dirty="0"/>
              <a:t>https://www.cs.toronto.edu/~rgrosse/courses/csc311_f21/lectures/lec02.pdf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DF3F7-645B-4278-AA45-F40C8143B8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4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8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7366" y="2465740"/>
            <a:ext cx="9457267" cy="1926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New Section Slide</a:t>
            </a:r>
          </a:p>
        </p:txBody>
      </p:sp>
    </p:spTree>
    <p:extLst>
      <p:ext uri="{BB962C8B-B14F-4D97-AF65-F5344CB8AC3E}">
        <p14:creationId xmlns:p14="http://schemas.microsoft.com/office/powerpoint/2010/main" val="23849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51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4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5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7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9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6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4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6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2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8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7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2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6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7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4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65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6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52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3424F8-083B-CC47-13F3-E3DD67126C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5363" y="3639672"/>
            <a:ext cx="6707187" cy="2348752"/>
          </a:xfrm>
        </p:spPr>
        <p:txBody>
          <a:bodyPr/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58DF9C-9144-C6EA-869E-D35AA785E1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7800" y="6210300"/>
            <a:ext cx="3276600" cy="419100"/>
          </a:xfrm>
        </p:spPr>
        <p:txBody>
          <a:bodyPr anchor="ctr" anchorCtr="0">
            <a:noAutofit/>
          </a:bodyPr>
          <a:lstStyle>
            <a:lvl1pPr>
              <a:defRPr sz="1100" b="0" i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pPr marL="11430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142526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7366" y="2465740"/>
            <a:ext cx="9457267" cy="1926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New Section Slide</a:t>
            </a:r>
          </a:p>
        </p:txBody>
      </p:sp>
    </p:spTree>
    <p:extLst>
      <p:ext uri="{BB962C8B-B14F-4D97-AF65-F5344CB8AC3E}">
        <p14:creationId xmlns:p14="http://schemas.microsoft.com/office/powerpoint/2010/main" val="121828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35CA-E658-0675-AC5E-0DE57426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354D8-97DF-F2C1-2927-654EF0328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7366" y="2465740"/>
            <a:ext cx="9457267" cy="1926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New Section Slide</a:t>
            </a:r>
          </a:p>
        </p:txBody>
      </p:sp>
    </p:spTree>
    <p:extLst>
      <p:ext uri="{BB962C8B-B14F-4D97-AF65-F5344CB8AC3E}">
        <p14:creationId xmlns:p14="http://schemas.microsoft.com/office/powerpoint/2010/main" val="265669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0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96" r:id="rId4"/>
    <p:sldLayoutId id="2147483661" r:id="rId5"/>
    <p:sldLayoutId id="214748369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9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2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8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5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577" y="1505303"/>
            <a:ext cx="9457267" cy="1926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23AA7F-C761-C3F4-FE55-68439A112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3012" y="3657599"/>
            <a:ext cx="6688832" cy="236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63D546-C40B-B57D-0E67-5AB2CC39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21500" y="62500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40581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5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1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8A40-1617-45E6-811A-179E014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ML/AI Introduction + Hands-on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60EC-B79F-E22A-2463-82A71D4FA8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Umair Mohammad, Florida International University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A1206-D89D-ACF1-DBF6-C7648CD6C3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49096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6726-C143-87B9-5EE2-BA850B39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0EDA-E01C-566B-BC1E-952F2E21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General-purpose Graphical Processing Units (GPGPUs)</a:t>
            </a:r>
          </a:p>
          <a:p>
            <a:pPr lvl="1"/>
            <a:r>
              <a:rPr lang="en-US" dirty="0"/>
              <a:t>Nvidia</a:t>
            </a:r>
          </a:p>
          <a:p>
            <a:r>
              <a:rPr lang="en-US" dirty="0"/>
              <a:t>High Performance Computing Clusters (HPC’s)</a:t>
            </a:r>
          </a:p>
          <a:p>
            <a:pPr lvl="1"/>
            <a:r>
              <a:rPr lang="en-US" dirty="0"/>
              <a:t>Expanse</a:t>
            </a:r>
          </a:p>
          <a:p>
            <a:r>
              <a:rPr lang="en-US" dirty="0"/>
              <a:t>Cloud Computing </a:t>
            </a:r>
          </a:p>
          <a:p>
            <a:pPr lvl="1"/>
            <a:r>
              <a:rPr lang="en-US" dirty="0"/>
              <a:t>Microsoft Azure, Amazon Web Services (AWS), Google Cloud, etc.</a:t>
            </a:r>
          </a:p>
          <a:p>
            <a:r>
              <a:rPr lang="en-US" dirty="0"/>
              <a:t>Open-source and reproducible models</a:t>
            </a:r>
          </a:p>
          <a:p>
            <a:r>
              <a:rPr lang="en-US" dirty="0"/>
              <a:t>Python-based libraries; Weights and Biases</a:t>
            </a:r>
          </a:p>
        </p:txBody>
      </p:sp>
    </p:spTree>
    <p:extLst>
      <p:ext uri="{BB962C8B-B14F-4D97-AF65-F5344CB8AC3E}">
        <p14:creationId xmlns:p14="http://schemas.microsoft.com/office/powerpoint/2010/main" val="190852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AI, ML and DL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useful is ML/AI and why now?</a:t>
            </a:r>
          </a:p>
          <a:p>
            <a:r>
              <a:rPr lang="en-US" dirty="0"/>
              <a:t>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Classical ML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Learning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Generational Age</a:t>
            </a:r>
          </a:p>
        </p:txBody>
      </p:sp>
    </p:spTree>
    <p:extLst>
      <p:ext uri="{BB962C8B-B14F-4D97-AF65-F5344CB8AC3E}">
        <p14:creationId xmlns:p14="http://schemas.microsoft.com/office/powerpoint/2010/main" val="123048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4A7D-5EA7-A28B-7BC5-200416DE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99DA-ABC5-5061-1409-CEF9963DF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Predict/Forecast a scalar-valued target</a:t>
            </a:r>
          </a:p>
          <a:p>
            <a:r>
              <a:rPr lang="en-US" dirty="0"/>
              <a:t>Curve-Fitting simplest example</a:t>
            </a:r>
          </a:p>
          <a:p>
            <a:r>
              <a:rPr lang="en-US" dirty="0"/>
              <a:t>Equation of a straight line</a:t>
            </a:r>
          </a:p>
        </p:txBody>
      </p:sp>
    </p:spTree>
    <p:extLst>
      <p:ext uri="{BB962C8B-B14F-4D97-AF65-F5344CB8AC3E}">
        <p14:creationId xmlns:p14="http://schemas.microsoft.com/office/powerpoint/2010/main" val="296118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4D7-3D14-06C1-14AE-FCB2AF54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4213D99-15CB-BEDC-1796-8F45F618F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305899"/>
            <a:ext cx="5181600" cy="3084151"/>
          </a:xfr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E8B81462-CDFB-83B5-2C8B-A38056B3D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90600" y="1228325"/>
            <a:ext cx="5181600" cy="22868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4CD0F-B52B-98D3-C9F4-D1C510711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390050"/>
            <a:ext cx="2438400" cy="1457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81FC5F-54F1-D4C8-90F4-932202760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8" y="3742524"/>
            <a:ext cx="3648073" cy="19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7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675C-6B12-7367-FA70-A10CCC7F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</p:spTree>
    <p:extLst>
      <p:ext uri="{BB962C8B-B14F-4D97-AF65-F5344CB8AC3E}">
        <p14:creationId xmlns:p14="http://schemas.microsoft.com/office/powerpoint/2010/main" val="333346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6BF4-0626-4755-C96D-6EAC6C52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DC4C-D259-52E0-A4A1-914AEB455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Linear regression</a:t>
            </a:r>
          </a:p>
          <a:p>
            <a:r>
              <a:rPr lang="en-US" dirty="0"/>
              <a:t>A sigmoid activation is used</a:t>
            </a:r>
          </a:p>
          <a:p>
            <a:pPr lvl="1"/>
            <a:r>
              <a:rPr lang="en-US" dirty="0"/>
              <a:t>Cross-entropy loss</a:t>
            </a:r>
          </a:p>
          <a:p>
            <a:r>
              <a:rPr lang="en-US" dirty="0"/>
              <a:t>Used for binary classification</a:t>
            </a:r>
          </a:p>
          <a:p>
            <a:r>
              <a:rPr lang="en-US" dirty="0"/>
              <a:t>Outputs are probabilities</a:t>
            </a:r>
          </a:p>
          <a:p>
            <a:r>
              <a:rPr lang="en-US" dirty="0"/>
              <a:t>Labels are discrete</a:t>
            </a:r>
          </a:p>
          <a:p>
            <a:r>
              <a:rPr lang="en-US" dirty="0"/>
              <a:t>Continuous needed to be differentiable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59E9A-232D-4338-B7DB-C846E226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05" y="3365126"/>
            <a:ext cx="5031127" cy="11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2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AI, ML and DL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useful is ML/AI and why now?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Regression</a:t>
            </a:r>
          </a:p>
          <a:p>
            <a:r>
              <a:rPr lang="en-US" dirty="0"/>
              <a:t>Classical ML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Learning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Generational Age</a:t>
            </a:r>
          </a:p>
        </p:txBody>
      </p:sp>
    </p:spTree>
    <p:extLst>
      <p:ext uri="{BB962C8B-B14F-4D97-AF65-F5344CB8AC3E}">
        <p14:creationId xmlns:p14="http://schemas.microsoft.com/office/powerpoint/2010/main" val="400716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A309-7918-E28B-1ADE-F6EC32DC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6657-0900-AACE-5C31-6D7E0F22F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Should I?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Preprocessing/Visualization</a:t>
            </a:r>
          </a:p>
          <a:p>
            <a:r>
              <a:rPr lang="en-US" dirty="0"/>
              <a:t>Feature Extraction/Selection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Evaluation and Improvement</a:t>
            </a:r>
          </a:p>
        </p:txBody>
      </p:sp>
      <p:pic>
        <p:nvPicPr>
          <p:cNvPr id="4098" name="Picture 2" descr="https://cdn.elearningindustry.com/wp-content/uploads/2017/05/5280bfffd968877d684e571d73d3f28f.png">
            <a:extLst>
              <a:ext uri="{FF2B5EF4-FFF2-40B4-BE49-F238E27FC236}">
                <a16:creationId xmlns:a16="http://schemas.microsoft.com/office/drawing/2014/main" id="{411A6381-A057-40F5-8651-7B5DF57B3B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53896"/>
            <a:ext cx="5181600" cy="15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5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6A76-C095-ECC7-55B0-7AB494BC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C553-13DE-5908-01AE-2F225BB1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  <a:p>
            <a:pPr lvl="1"/>
            <a:r>
              <a:rPr lang="en-US" dirty="0"/>
              <a:t>Predict a discrete valued target</a:t>
            </a:r>
          </a:p>
          <a:p>
            <a:pPr lvl="1"/>
            <a:r>
              <a:rPr lang="en-US" dirty="0"/>
              <a:t>Linearly relate features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Logistic Regression 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Single-Layer Perceptron's</a:t>
            </a:r>
          </a:p>
          <a:p>
            <a:pPr lvl="1"/>
            <a:endParaRPr lang="en-US" dirty="0"/>
          </a:p>
        </p:txBody>
      </p:sp>
      <p:pic>
        <p:nvPicPr>
          <p:cNvPr id="2050" name="Picture 2" descr="Logistic Regression and Decision Boundary | by Anuradha Wickramarachchi |  Towards Data Science">
            <a:extLst>
              <a:ext uri="{FF2B5EF4-FFF2-40B4-BE49-F238E27FC236}">
                <a16:creationId xmlns:a16="http://schemas.microsoft.com/office/drawing/2014/main" id="{438A07EF-B239-4B3D-8BED-B9C0481A8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76" y="1825625"/>
            <a:ext cx="4642529" cy="269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78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675C-6B12-7367-FA70-A10CCC7F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</p:spTree>
    <p:extLst>
      <p:ext uri="{BB962C8B-B14F-4D97-AF65-F5344CB8AC3E}">
        <p14:creationId xmlns:p14="http://schemas.microsoft.com/office/powerpoint/2010/main" val="64730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ML and DL</a:t>
            </a:r>
          </a:p>
          <a:p>
            <a:r>
              <a:rPr lang="en-US" dirty="0"/>
              <a:t>How useful is ML/AI and why now?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Classical ML</a:t>
            </a:r>
          </a:p>
          <a:p>
            <a:r>
              <a:rPr lang="en-US" dirty="0"/>
              <a:t>Tools and Technologies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Generational Age</a:t>
            </a:r>
          </a:p>
        </p:txBody>
      </p:sp>
    </p:spTree>
    <p:extLst>
      <p:ext uri="{BB962C8B-B14F-4D97-AF65-F5344CB8AC3E}">
        <p14:creationId xmlns:p14="http://schemas.microsoft.com/office/powerpoint/2010/main" val="3595468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C18B-5AC3-11C6-863A-A7A7C46F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036B0-1960-A23C-AC35-817F40D57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Binary trees with nodes, leaf's, etc.</a:t>
            </a:r>
          </a:p>
          <a:p>
            <a:pPr lvl="1"/>
            <a:r>
              <a:rPr lang="en-US" dirty="0"/>
              <a:t>Idea 2</a:t>
            </a:r>
          </a:p>
          <a:p>
            <a:r>
              <a:rPr lang="en-US" dirty="0"/>
              <a:t>Random Forests</a:t>
            </a:r>
          </a:p>
          <a:p>
            <a:pPr lvl="1"/>
            <a:r>
              <a:rPr lang="en-US" dirty="0"/>
              <a:t>Bagging of decision trees</a:t>
            </a:r>
          </a:p>
          <a:p>
            <a:pPr lvl="1"/>
            <a:r>
              <a:rPr lang="en-US" dirty="0"/>
              <a:t>Decreases the variance, reduces over-fitting</a:t>
            </a:r>
          </a:p>
          <a:p>
            <a:r>
              <a:rPr lang="en-US" dirty="0"/>
              <a:t>K-nearest Neighbor</a:t>
            </a:r>
          </a:p>
          <a:p>
            <a:pPr lvl="1"/>
            <a:r>
              <a:rPr lang="en-US" dirty="0"/>
              <a:t>Euclidean distance with k neighbors</a:t>
            </a:r>
          </a:p>
          <a:p>
            <a:pPr lvl="1"/>
            <a:r>
              <a:rPr lang="en-US" dirty="0"/>
              <a:t>Majority Voting</a:t>
            </a:r>
          </a:p>
          <a:p>
            <a:r>
              <a:rPr lang="en-US" dirty="0"/>
              <a:t>Boosting and Bagging</a:t>
            </a:r>
          </a:p>
          <a:p>
            <a:r>
              <a:rPr lang="en-US" dirty="0"/>
              <a:t>Ensemble Classifiers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4D3B8-82C5-4CAC-9D7D-46069C0C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68" y="1222008"/>
            <a:ext cx="3876675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FAFED-A055-4823-9EC5-09FCB2BD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568" y="3919453"/>
            <a:ext cx="3542777" cy="17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481E-C188-2C97-8274-6D7BF5E1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C8B88-14E3-6AF5-2539-1F35E45C3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“hidden” layers</a:t>
            </a:r>
          </a:p>
          <a:p>
            <a:r>
              <a:rPr lang="en-US" dirty="0"/>
              <a:t>Build upon single-layer</a:t>
            </a:r>
          </a:p>
          <a:p>
            <a:r>
              <a:rPr lang="en-US" dirty="0"/>
              <a:t>Can do non-linear</a:t>
            </a:r>
          </a:p>
          <a:p>
            <a:r>
              <a:rPr lang="en-US" dirty="0"/>
              <a:t>Feedforward</a:t>
            </a:r>
          </a:p>
          <a:p>
            <a:r>
              <a:rPr lang="en-US" dirty="0"/>
              <a:t>Can approximate any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63584C-DA49-4CB2-851B-9F70DDE0C8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56632"/>
            <a:ext cx="5181600" cy="2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9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C3C5-BB8C-9323-D244-ABD400EE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44AF8-FFE2-498E-8870-72052E35F6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3473" y="2105865"/>
            <a:ext cx="4882653" cy="2197194"/>
          </a:xfrm>
          <a:prstGeom prst="rect">
            <a:avLst/>
          </a:prstGeom>
        </p:spPr>
      </p:pic>
      <p:pic>
        <p:nvPicPr>
          <p:cNvPr id="4098" name="Picture 2" descr="Backpropagation algorithm in neural networks (NN) with logistic activation  function - Cross Validated">
            <a:extLst>
              <a:ext uri="{FF2B5EF4-FFF2-40B4-BE49-F238E27FC236}">
                <a16:creationId xmlns:a16="http://schemas.microsoft.com/office/drawing/2014/main" id="{D7DAB4EC-20EE-497B-9C7C-7C41E9FB85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0465"/>
            <a:ext cx="5181600" cy="275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7A2FA5-C2EF-4030-B102-B64B67BE6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53510"/>
            <a:ext cx="1514475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6A250-E526-45E5-8AEF-1BE89AFBF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237" y="4249871"/>
            <a:ext cx="16764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AI, ML and DL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useful is ML/AI and why now?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Classical ML</a:t>
            </a:r>
          </a:p>
          <a:p>
            <a:r>
              <a:rPr lang="en-US" dirty="0">
                <a:solidFill>
                  <a:schemeClr val="tx1"/>
                </a:solidFill>
              </a:rPr>
              <a:t>Deep Learning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Generational Age</a:t>
            </a:r>
          </a:p>
        </p:txBody>
      </p:sp>
    </p:spTree>
    <p:extLst>
      <p:ext uri="{BB962C8B-B14F-4D97-AF65-F5344CB8AC3E}">
        <p14:creationId xmlns:p14="http://schemas.microsoft.com/office/powerpoint/2010/main" val="52351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6726-C143-87B9-5EE2-BA850B39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NN’s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0EDA-E01C-566B-BC1E-952F2E21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hidden layers</a:t>
            </a:r>
          </a:p>
          <a:p>
            <a:pPr lvl="1"/>
            <a:r>
              <a:rPr lang="en-US" dirty="0"/>
              <a:t>Complex Backpropagation using the chain-rule</a:t>
            </a:r>
          </a:p>
          <a:p>
            <a:r>
              <a:rPr lang="en-US" dirty="0"/>
              <a:t>Convolutional</a:t>
            </a:r>
          </a:p>
          <a:p>
            <a:pPr lvl="1"/>
            <a:r>
              <a:rPr lang="en-US" dirty="0"/>
              <a:t>Discrete convolution – a DSP concept</a:t>
            </a:r>
          </a:p>
          <a:p>
            <a:pPr lvl="1"/>
            <a:r>
              <a:rPr lang="en-US" dirty="0"/>
              <a:t>Element-wise multiplication, summing and aggregation</a:t>
            </a:r>
          </a:p>
          <a:p>
            <a:pPr lvl="1"/>
            <a:r>
              <a:rPr lang="en-US" dirty="0"/>
              <a:t>Very powerful tool – represents filtering – Edge Detection</a:t>
            </a:r>
          </a:p>
          <a:p>
            <a:r>
              <a:rPr lang="en-US" dirty="0"/>
              <a:t>Convolutional Neural Network (CNN)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LeCunn</a:t>
            </a:r>
            <a:r>
              <a:rPr lang="en-US" dirty="0"/>
              <a:t> and MNIST (The postal system started the </a:t>
            </a:r>
            <a:r>
              <a:rPr lang="en-US"/>
              <a:t>AI revolution)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60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ABB1-2FBF-BBE7-07D7-7507F96F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Networks</a:t>
            </a:r>
          </a:p>
        </p:txBody>
      </p:sp>
      <p:pic>
        <p:nvPicPr>
          <p:cNvPr id="2050" name="Picture 2" descr="Fig. 24">
            <a:extLst>
              <a:ext uri="{FF2B5EF4-FFF2-40B4-BE49-F238E27FC236}">
                <a16:creationId xmlns:a16="http://schemas.microsoft.com/office/drawing/2014/main" id="{83AADC77-DED0-A6CE-DCB3-8E6858B4037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25239"/>
            <a:ext cx="5181600" cy="25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. 24">
            <a:extLst>
              <a:ext uri="{FF2B5EF4-FFF2-40B4-BE49-F238E27FC236}">
                <a16:creationId xmlns:a16="http://schemas.microsoft.com/office/drawing/2014/main" id="{2A83D046-A1CE-C55C-8512-F0A053A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77" y="3859911"/>
            <a:ext cx="5184648" cy="12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0401ABF-2894-4973-833B-15C4E63AB5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42583"/>
          <a:stretch/>
        </p:blipFill>
        <p:spPr>
          <a:xfrm>
            <a:off x="5716418" y="3724418"/>
            <a:ext cx="6475582" cy="2141445"/>
          </a:xfrm>
          <a:prstGeom prst="rect">
            <a:avLst/>
          </a:prstGeom>
        </p:spPr>
      </p:pic>
      <p:pic>
        <p:nvPicPr>
          <p:cNvPr id="3" name="Picture 2" descr="https://www.mdpi.com/sensors/sensors-21-02188/article_deploy/html/images/sensors-21-02188-g002-550.jpg">
            <a:extLst>
              <a:ext uri="{FF2B5EF4-FFF2-40B4-BE49-F238E27FC236}">
                <a16:creationId xmlns:a16="http://schemas.microsoft.com/office/drawing/2014/main" id="{7F55D0C0-11E9-40DC-93CE-31962732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34" y="1717790"/>
            <a:ext cx="52387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390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3244-AE71-F997-51C2-EB13A551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r>
              <a:rPr lang="en-US" dirty="0"/>
              <a:t> And </a:t>
            </a:r>
            <a:r>
              <a:rPr lang="en-US" dirty="0" err="1"/>
              <a:t>DenseNets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1CD2-5679-CBF6-0103-A8A26F8D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Residual NNs</a:t>
            </a:r>
          </a:p>
          <a:p>
            <a:r>
              <a:rPr lang="en-US" dirty="0"/>
              <a:t>Dense NNs</a:t>
            </a:r>
          </a:p>
          <a:p>
            <a:r>
              <a:rPr lang="en-US" dirty="0"/>
              <a:t>Feature Skip connections</a:t>
            </a:r>
          </a:p>
          <a:p>
            <a:r>
              <a:rPr lang="en-US" dirty="0"/>
              <a:t>‘Chain’ of convolutions</a:t>
            </a:r>
          </a:p>
          <a:p>
            <a:r>
              <a:rPr lang="en-US" dirty="0"/>
              <a:t>May improve CNN performance</a:t>
            </a:r>
          </a:p>
          <a:p>
            <a:r>
              <a:rPr lang="en-US" dirty="0"/>
              <a:t>Others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dirty="0" err="1"/>
              <a:t>LeNet</a:t>
            </a:r>
            <a:r>
              <a:rPr lang="en-US" dirty="0"/>
              <a:t>, </a:t>
            </a:r>
            <a:r>
              <a:rPr lang="en-US" dirty="0" err="1"/>
              <a:t>Unet</a:t>
            </a:r>
            <a:r>
              <a:rPr lang="en-US" dirty="0"/>
              <a:t>, etc.</a:t>
            </a:r>
          </a:p>
        </p:txBody>
      </p:sp>
      <p:pic>
        <p:nvPicPr>
          <p:cNvPr id="1026" name="Picture 2" descr="MLT CNN Architectures: DenseNet - theory - YouTube">
            <a:extLst>
              <a:ext uri="{FF2B5EF4-FFF2-40B4-BE49-F238E27FC236}">
                <a16:creationId xmlns:a16="http://schemas.microsoft.com/office/drawing/2014/main" id="{C74596E5-E86A-582A-ADD1-CDD9BB50B4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1" y="1916063"/>
            <a:ext cx="6123964" cy="344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374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AI, ML and DL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useful is ML/AI and why now?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Classical ML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Tools and Technologies</a:t>
            </a:r>
          </a:p>
          <a:p>
            <a:r>
              <a:rPr lang="en-US" dirty="0"/>
              <a:t>Generative Age</a:t>
            </a:r>
          </a:p>
        </p:txBody>
      </p:sp>
    </p:spTree>
    <p:extLst>
      <p:ext uri="{BB962C8B-B14F-4D97-AF65-F5344CB8AC3E}">
        <p14:creationId xmlns:p14="http://schemas.microsoft.com/office/powerpoint/2010/main" val="138157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675C-6B12-7367-FA70-A10CCC7F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</p:spTree>
    <p:extLst>
      <p:ext uri="{BB962C8B-B14F-4D97-AF65-F5344CB8AC3E}">
        <p14:creationId xmlns:p14="http://schemas.microsoft.com/office/powerpoint/2010/main" val="418225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F8E6-C129-7E23-4B67-CFA7D7A4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GANs, Diffusion and </a:t>
            </a:r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ED5D-80C2-D3D1-6894-A0D23DE0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Adversarial Nets</a:t>
            </a:r>
          </a:p>
          <a:p>
            <a:pPr lvl="1"/>
            <a:r>
              <a:rPr lang="en-US" dirty="0"/>
              <a:t>Generator-Discriminator</a:t>
            </a:r>
          </a:p>
          <a:p>
            <a:pPr lvl="1"/>
            <a:r>
              <a:rPr lang="en-US" dirty="0"/>
              <a:t>Used to generate images such as </a:t>
            </a:r>
            <a:r>
              <a:rPr lang="en-US" dirty="0" err="1"/>
              <a:t>DeepFake</a:t>
            </a:r>
            <a:endParaRPr lang="en-US" dirty="0"/>
          </a:p>
          <a:p>
            <a:r>
              <a:rPr lang="en-US" dirty="0"/>
              <a:t>Diffusion</a:t>
            </a:r>
          </a:p>
          <a:p>
            <a:pPr lvl="1"/>
            <a:r>
              <a:rPr lang="en-US" dirty="0"/>
              <a:t>Stable vs non-stable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Similar Structure to an Autoencoder</a:t>
            </a:r>
          </a:p>
          <a:p>
            <a:pPr lvl="1"/>
            <a:r>
              <a:rPr lang="en-US" dirty="0"/>
              <a:t>Both encoder-decoder parts used for training</a:t>
            </a:r>
          </a:p>
          <a:p>
            <a:pPr lvl="1"/>
            <a:r>
              <a:rPr lang="en-US" dirty="0"/>
              <a:t>Only the Decoder part for inference</a:t>
            </a:r>
          </a:p>
        </p:txBody>
      </p:sp>
    </p:spTree>
    <p:extLst>
      <p:ext uri="{BB962C8B-B14F-4D97-AF65-F5344CB8AC3E}">
        <p14:creationId xmlns:p14="http://schemas.microsoft.com/office/powerpoint/2010/main" val="363049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ML and DL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useful is ML/AI and why now?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Classical ML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Learning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Generational Age</a:t>
            </a:r>
          </a:p>
        </p:txBody>
      </p:sp>
    </p:spTree>
    <p:extLst>
      <p:ext uri="{BB962C8B-B14F-4D97-AF65-F5344CB8AC3E}">
        <p14:creationId xmlns:p14="http://schemas.microsoft.com/office/powerpoint/2010/main" val="1238146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FF6A-379B-E16D-F2A1-AFCB5D39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300B-3BAA-A237-6946-C6299442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Attention Mechanism</a:t>
            </a:r>
          </a:p>
          <a:p>
            <a:pPr lvl="1"/>
            <a:r>
              <a:rPr lang="en-US" dirty="0"/>
              <a:t>N Input and Outputs</a:t>
            </a:r>
          </a:p>
          <a:p>
            <a:pPr lvl="1"/>
            <a:r>
              <a:rPr lang="en-US" dirty="0"/>
              <a:t>Key, Query and Values</a:t>
            </a:r>
          </a:p>
          <a:p>
            <a:pPr lvl="1"/>
            <a:r>
              <a:rPr lang="en-US" dirty="0"/>
              <a:t>Softmax score</a:t>
            </a:r>
          </a:p>
          <a:p>
            <a:r>
              <a:rPr lang="en-US" dirty="0"/>
              <a:t>Self-attention</a:t>
            </a:r>
          </a:p>
          <a:p>
            <a:pPr lvl="1"/>
            <a:r>
              <a:rPr lang="en-US" dirty="0"/>
              <a:t>Allows inputs to interact with each other</a:t>
            </a:r>
          </a:p>
          <a:p>
            <a:pPr lvl="1"/>
            <a:r>
              <a:rPr lang="en-US" dirty="0"/>
              <a:t>More attention to specific features</a:t>
            </a:r>
          </a:p>
          <a:p>
            <a:r>
              <a:rPr lang="en-US" dirty="0"/>
              <a:t>Multi-headed self-attention</a:t>
            </a:r>
          </a:p>
          <a:p>
            <a:pPr lvl="1"/>
            <a:r>
              <a:rPr lang="en-US" dirty="0"/>
              <a:t>Multiple outputs </a:t>
            </a:r>
          </a:p>
          <a:p>
            <a:pPr lvl="1"/>
            <a:r>
              <a:rPr lang="en-US" dirty="0"/>
              <a:t>Parallel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44C2D-A436-4A95-9934-927F4BD7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13" y="1138516"/>
            <a:ext cx="2955113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86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BA11-BFDE-18B5-8A2A-2966C9CC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and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8D7FD-C7BF-589E-38FD-F259A9E0FD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Purpose Transformer</a:t>
            </a:r>
          </a:p>
          <a:p>
            <a:pPr lvl="1"/>
            <a:r>
              <a:rPr lang="en-US" dirty="0"/>
              <a:t>GPT – used to make LLMs</a:t>
            </a:r>
          </a:p>
          <a:p>
            <a:pPr lvl="1"/>
            <a:r>
              <a:rPr lang="en-US" dirty="0"/>
              <a:t>Large dataset; large models</a:t>
            </a:r>
          </a:p>
          <a:p>
            <a:r>
              <a:rPr lang="en-US" dirty="0"/>
              <a:t>Able to adapt to multiple tasks</a:t>
            </a:r>
          </a:p>
          <a:p>
            <a:r>
              <a:rPr lang="en-US" dirty="0"/>
              <a:t>Can do “General-Purpose” AI</a:t>
            </a:r>
          </a:p>
          <a:p>
            <a:r>
              <a:rPr lang="en-US" dirty="0"/>
              <a:t>Provide answers to real-world 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B97E6-3AAB-47EA-AE08-74E8B8F2BD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0787" y="2266950"/>
            <a:ext cx="4924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DE92-CCB1-1864-157D-3DA5EE55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Inventions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BA00-6392-7BB0-0E6F-8A83DBD70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Llama 4 (Facebook – </a:t>
            </a:r>
            <a:r>
              <a:rPr lang="en-US" dirty="0" err="1"/>
              <a:t>Huggingfface</a:t>
            </a:r>
            <a:r>
              <a:rPr lang="en-US" dirty="0"/>
              <a:t>)</a:t>
            </a:r>
          </a:p>
          <a:p>
            <a:r>
              <a:rPr lang="en-US" dirty="0"/>
              <a:t>Gemini (Google –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  <a:p>
            <a:r>
              <a:rPr lang="en-US" dirty="0"/>
              <a:t>GPT 4-o (OpenAI – GPT 3.5 on GitHub among other tools)</a:t>
            </a:r>
          </a:p>
          <a:p>
            <a:r>
              <a:rPr lang="en-US" dirty="0" err="1"/>
              <a:t>Deepseek</a:t>
            </a:r>
            <a:endParaRPr lang="en-US" dirty="0"/>
          </a:p>
          <a:p>
            <a:r>
              <a:rPr lang="en-US" dirty="0"/>
              <a:t>Vibe Coding (E.g. Cursor AI)</a:t>
            </a:r>
          </a:p>
        </p:txBody>
      </p:sp>
    </p:spTree>
    <p:extLst>
      <p:ext uri="{BB962C8B-B14F-4D97-AF65-F5344CB8AC3E}">
        <p14:creationId xmlns:p14="http://schemas.microsoft.com/office/powerpoint/2010/main" val="358958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C317-AE57-44FE-8748-83469E30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AI vs ML vs DL</a:t>
            </a:r>
          </a:p>
        </p:txBody>
      </p:sp>
      <p:pic>
        <p:nvPicPr>
          <p:cNvPr id="5" name="Picture 2" descr="AI VS ML vs DL">
            <a:extLst>
              <a:ext uri="{FF2B5EF4-FFF2-40B4-BE49-F238E27FC236}">
                <a16:creationId xmlns:a16="http://schemas.microsoft.com/office/drawing/2014/main" id="{DACC94F8-0BE1-4EA8-97DF-9449DC88D5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84" y="1439209"/>
            <a:ext cx="8291232" cy="414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4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6AF-7E69-2DA6-934A-1E015B63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E5AD-65F4-9369-3770-1762849CE7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Prediction/Forecasting</a:t>
            </a:r>
          </a:p>
          <a:p>
            <a:r>
              <a:rPr lang="en-US" dirty="0"/>
              <a:t>Classification/Recognition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Image Segmentation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Speech-to-text, etc.</a:t>
            </a:r>
          </a:p>
          <a:p>
            <a:r>
              <a:rPr lang="en-US" dirty="0"/>
              <a:t>Grouping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D634D-C076-97BE-669E-9D029EA2A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PDF estimation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Similarity Matching</a:t>
            </a:r>
          </a:p>
          <a:p>
            <a:r>
              <a:rPr lang="en-US" dirty="0"/>
              <a:t>Link Prediction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Querying</a:t>
            </a:r>
          </a:p>
          <a:p>
            <a:r>
              <a:rPr lang="en-US" dirty="0"/>
              <a:t>Synthesis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8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6AF-7E69-2DA6-934A-1E015B63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E5AD-65F4-9369-3770-1762849CE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76351" cy="36256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</a:t>
            </a:r>
          </a:p>
          <a:p>
            <a:r>
              <a:rPr lang="en-US" dirty="0"/>
              <a:t>Semi/Self-Supervised</a:t>
            </a:r>
          </a:p>
          <a:p>
            <a:r>
              <a:rPr lang="en-US" dirty="0"/>
              <a:t>{In/Con/Trans}-Duction </a:t>
            </a:r>
          </a:p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Classification Phase</a:t>
            </a:r>
          </a:p>
          <a:p>
            <a:pPr lvl="1"/>
            <a:r>
              <a:rPr lang="en-US" dirty="0"/>
              <a:t>Generative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7C4A0-2BEC-4693-9E8F-3C275258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28" y="3638428"/>
            <a:ext cx="4238625" cy="2181225"/>
          </a:xfrm>
          <a:prstGeom prst="rect">
            <a:avLst/>
          </a:prstGeom>
        </p:spPr>
      </p:pic>
      <p:pic>
        <p:nvPicPr>
          <p:cNvPr id="3076" name="Picture 4" descr="https://miro.medium.com/v2/resize:fit:700/1*kcBsTJsIiDEC9XcizmnmYg.png">
            <a:extLst>
              <a:ext uri="{FF2B5EF4-FFF2-40B4-BE49-F238E27FC236}">
                <a16:creationId xmlns:a16="http://schemas.microsoft.com/office/drawing/2014/main" id="{30490FC1-DFEC-4C67-93F1-6D846AC6A2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0" y="1120748"/>
            <a:ext cx="5181600" cy="222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9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23-6D8E-AB7B-982B-D3A1AA9E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07AB-1239-575A-58A7-2DE0FEB2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AI, ML and DL</a:t>
            </a:r>
          </a:p>
          <a:p>
            <a:r>
              <a:rPr lang="en-US" dirty="0"/>
              <a:t>How useful is ML/AI and why now?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Classical ML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Learning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Generational Age</a:t>
            </a:r>
          </a:p>
        </p:txBody>
      </p:sp>
    </p:spTree>
    <p:extLst>
      <p:ext uri="{BB962C8B-B14F-4D97-AF65-F5344CB8AC3E}">
        <p14:creationId xmlns:p14="http://schemas.microsoft.com/office/powerpoint/2010/main" val="159473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8900-955B-E67E-A050-D7FD87B8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23FA-C20A-F2C5-BEE3-EC893063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3990289"/>
          </a:xfrm>
        </p:spPr>
        <p:txBody>
          <a:bodyPr>
            <a:normAutofit fontScale="92500" lnSpcReduction="10000"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Autonomous Cars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Unmanned Aerial Vehicles (UAVs)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Medical Diagnostics/Detection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Arrythmia, Seizure, Cancer, etc.</a:t>
            </a:r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Amazon/Social Media Recommender Systems</a:t>
            </a:r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Content Generation (Ethical?)</a:t>
            </a:r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Bank/Credit Card Fraud Detection</a:t>
            </a:r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LLM’s e.g. </a:t>
            </a:r>
            <a:r>
              <a:rPr lang="en-US" dirty="0" err="1"/>
              <a:t>ChatGPT</a:t>
            </a:r>
            <a:r>
              <a:rPr lang="en-US" dirty="0"/>
              <a:t> and Bard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AI-Whisperer’s?</a:t>
            </a:r>
          </a:p>
        </p:txBody>
      </p:sp>
      <p:pic>
        <p:nvPicPr>
          <p:cNvPr id="3074" name="Picture 2" descr="AI Revenues">
            <a:extLst>
              <a:ext uri="{FF2B5EF4-FFF2-40B4-BE49-F238E27FC236}">
                <a16:creationId xmlns:a16="http://schemas.microsoft.com/office/drawing/2014/main" id="{A67DFF8E-14FA-9835-1D4E-CF03FCCC89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81" y="1825625"/>
            <a:ext cx="5347119" cy="39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8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B94E-C6EA-DEA1-A703-3386A7DC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Tools and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12B54-D936-E0AC-222F-045C2B204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AI-Winter 1960’s</a:t>
            </a:r>
          </a:p>
          <a:p>
            <a:pPr lvl="1"/>
            <a:r>
              <a:rPr lang="en-US" dirty="0"/>
              <a:t>Algorithmic Limits</a:t>
            </a:r>
          </a:p>
          <a:p>
            <a:pPr lvl="1"/>
            <a:r>
              <a:rPr lang="en-US" dirty="0"/>
              <a:t>Hardware Limits</a:t>
            </a:r>
          </a:p>
          <a:p>
            <a:r>
              <a:rPr lang="en-US" dirty="0"/>
              <a:t>Resurgence</a:t>
            </a:r>
          </a:p>
          <a:p>
            <a:pPr lvl="1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up-to 2010</a:t>
            </a:r>
          </a:p>
          <a:p>
            <a:pPr lvl="1"/>
            <a:r>
              <a:rPr lang="en-US" dirty="0"/>
              <a:t>New algorithms</a:t>
            </a:r>
          </a:p>
          <a:p>
            <a:pPr lvl="1"/>
            <a:r>
              <a:rPr lang="en-US" dirty="0"/>
              <a:t>Open-source models</a:t>
            </a:r>
          </a:p>
          <a:p>
            <a:r>
              <a:rPr lang="en-US" dirty="0"/>
              <a:t>New “Programming”</a:t>
            </a:r>
          </a:p>
          <a:p>
            <a:r>
              <a:rPr lang="en-US" dirty="0"/>
              <a:t>Applicable to any area!</a:t>
            </a:r>
          </a:p>
          <a:p>
            <a:pPr lvl="1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0538B-A57A-6D59-A5CF-B4AD40E048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649" y="2100451"/>
            <a:ext cx="6205151" cy="2657097"/>
          </a:xfrm>
        </p:spPr>
      </p:pic>
    </p:spTree>
    <p:extLst>
      <p:ext uri="{BB962C8B-B14F-4D97-AF65-F5344CB8AC3E}">
        <p14:creationId xmlns:p14="http://schemas.microsoft.com/office/powerpoint/2010/main" val="11347681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 - Advancing Innov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B724934A-103E-0E45-BA6F-3BD45BEAFA30}"/>
    </a:ext>
  </a:extLst>
</a:theme>
</file>

<file path=ppt/theme/theme2.xml><?xml version="1.0" encoding="utf-8"?>
<a:theme xmlns:a="http://schemas.openxmlformats.org/drawingml/2006/main" name="ACCESS - Allo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5964592F-E81D-3044-ACD5-4804E6356F34}"/>
    </a:ext>
  </a:extLst>
</a:theme>
</file>

<file path=ppt/theme/theme3.xml><?xml version="1.0" encoding="utf-8"?>
<a:theme xmlns:a="http://schemas.openxmlformats.org/drawingml/2006/main" name="ACCESS - Metr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E67AC28B-C7DD-F840-B793-0CE87756E62B}"/>
    </a:ext>
  </a:extLst>
</a:theme>
</file>

<file path=ppt/theme/theme4.xml><?xml version="1.0" encoding="utf-8"?>
<a:theme xmlns:a="http://schemas.openxmlformats.org/drawingml/2006/main" name="ACCESS - Coordination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C9315E97-400B-FA49-8A45-6676855E8D6B}"/>
    </a:ext>
  </a:extLst>
</a:theme>
</file>

<file path=ppt/theme/theme5.xml><?xml version="1.0" encoding="utf-8"?>
<a:theme xmlns:a="http://schemas.openxmlformats.org/drawingml/2006/main" name="ACCESS - Suppo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D6257DAB-6613-B44D-A803-AB0838C71144}"/>
    </a:ext>
  </a:extLst>
</a:theme>
</file>

<file path=ppt/theme/theme6.xml><?xml version="1.0" encoding="utf-8"?>
<a:theme xmlns:a="http://schemas.openxmlformats.org/drawingml/2006/main" name="ACCESS - Oper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2FB569D6-332C-BB4D-B83A-DA1E6F6E1319}"/>
    </a:ext>
  </a:extLst>
</a:theme>
</file>

<file path=ppt/theme/theme7.xml><?xml version="1.0" encoding="utf-8"?>
<a:theme xmlns:a="http://schemas.openxmlformats.org/drawingml/2006/main" name="ACCESS - 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S091922_ACCESS_PPT-FINAL" id="{373FE307-734F-DA48-BC1E-B4CEFDDB5F02}" vid="{AC87D760-6F24-FD48-BBD1-C99EB443C58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517</TotalTime>
  <Words>1110</Words>
  <Application>Microsoft Office PowerPoint</Application>
  <PresentationFormat>Widescreen</PresentationFormat>
  <Paragraphs>246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Helvetica</vt:lpstr>
      <vt:lpstr>Helvetica Light</vt:lpstr>
      <vt:lpstr>ACCESS - Advancing Innovation</vt:lpstr>
      <vt:lpstr>ACCESS - Allocations</vt:lpstr>
      <vt:lpstr>ACCESS - Metrics</vt:lpstr>
      <vt:lpstr>ACCESS - Coordination Office</vt:lpstr>
      <vt:lpstr>ACCESS - Support</vt:lpstr>
      <vt:lpstr>ACCESS - Operations</vt:lpstr>
      <vt:lpstr>ACCESS - ALL</vt:lpstr>
      <vt:lpstr>ML/AI Introduction + Hands-on Exercise</vt:lpstr>
      <vt:lpstr>Scope</vt:lpstr>
      <vt:lpstr>Scope</vt:lpstr>
      <vt:lpstr>AI vs ML vs DL</vt:lpstr>
      <vt:lpstr>Types of ML Tasks</vt:lpstr>
      <vt:lpstr>Learning types</vt:lpstr>
      <vt:lpstr>Scope</vt:lpstr>
      <vt:lpstr>Applications</vt:lpstr>
      <vt:lpstr>Why Now? Tools and Tech</vt:lpstr>
      <vt:lpstr>Other tools and technologies</vt:lpstr>
      <vt:lpstr>Scope</vt:lpstr>
      <vt:lpstr>Linear Regression</vt:lpstr>
      <vt:lpstr>Gradient Descent</vt:lpstr>
      <vt:lpstr>Hands-on Activity</vt:lpstr>
      <vt:lpstr>Logistic Regression</vt:lpstr>
      <vt:lpstr>Scope</vt:lpstr>
      <vt:lpstr>The ML Process</vt:lpstr>
      <vt:lpstr>Linear Classification</vt:lpstr>
      <vt:lpstr>Hands-on Activity</vt:lpstr>
      <vt:lpstr>Other Algorithms</vt:lpstr>
      <vt:lpstr>Neural Networks (NNs)</vt:lpstr>
      <vt:lpstr>Backpropagation</vt:lpstr>
      <vt:lpstr>Scope</vt:lpstr>
      <vt:lpstr>Deep NN’s </vt:lpstr>
      <vt:lpstr>Convolution Neural Networks</vt:lpstr>
      <vt:lpstr>ResNets And DenseNets</vt:lpstr>
      <vt:lpstr>Scope</vt:lpstr>
      <vt:lpstr>Hands-on Activity</vt:lpstr>
      <vt:lpstr>GANs, Diffusion and Tranformers</vt:lpstr>
      <vt:lpstr>Self-Attention Layers</vt:lpstr>
      <vt:lpstr>LLMs and Chatbots</vt:lpstr>
      <vt:lpstr>Latest Inventions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Headline and Subhead</dc:title>
  <dc:creator>Umair Mohammad</dc:creator>
  <cp:lastModifiedBy>Umair Mohammad</cp:lastModifiedBy>
  <cp:revision>20</cp:revision>
  <dcterms:created xsi:type="dcterms:W3CDTF">2023-05-18T02:05:52Z</dcterms:created>
  <dcterms:modified xsi:type="dcterms:W3CDTF">2025-05-15T13:48:44Z</dcterms:modified>
</cp:coreProperties>
</file>